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41148000" cy="4023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720" userDrawn="1">
          <p15:clr>
            <a:srgbClr val="A4A3A4"/>
          </p15:clr>
        </p15:guide>
        <p15:guide id="2" pos="129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78"/>
  </p:normalViewPr>
  <p:slideViewPr>
    <p:cSldViewPr snapToGrid="0" showGuides="1">
      <p:cViewPr>
        <p:scale>
          <a:sx n="36" d="100"/>
          <a:sy n="36" d="100"/>
        </p:scale>
        <p:origin x="488" y="144"/>
      </p:cViewPr>
      <p:guideLst>
        <p:guide orient="horz" pos="12720"/>
        <p:guide pos="129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2.jpeg>
</file>

<file path=ppt/media/image3.jpe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86100" y="6584530"/>
            <a:ext cx="34975800" cy="14007253"/>
          </a:xfrm>
        </p:spPr>
        <p:txBody>
          <a:bodyPr anchor="b"/>
          <a:lstStyle>
            <a:lvl1pPr algn="ctr">
              <a:defRPr sz="2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0" y="21131956"/>
            <a:ext cx="30861000" cy="9713804"/>
          </a:xfrm>
        </p:spPr>
        <p:txBody>
          <a:bodyPr/>
          <a:lstStyle>
            <a:lvl1pPr marL="0" indent="0" algn="ctr">
              <a:buNone/>
              <a:defRPr sz="10800"/>
            </a:lvl1pPr>
            <a:lvl2pPr marL="2057400" indent="0" algn="ctr">
              <a:buNone/>
              <a:defRPr sz="9000"/>
            </a:lvl2pPr>
            <a:lvl3pPr marL="4114800" indent="0" algn="ctr">
              <a:buNone/>
              <a:defRPr sz="8100"/>
            </a:lvl3pPr>
            <a:lvl4pPr marL="6172200" indent="0" algn="ctr">
              <a:buNone/>
              <a:defRPr sz="7200"/>
            </a:lvl4pPr>
            <a:lvl5pPr marL="8229600" indent="0" algn="ctr">
              <a:buNone/>
              <a:defRPr sz="7200"/>
            </a:lvl5pPr>
            <a:lvl6pPr marL="10287000" indent="0" algn="ctr">
              <a:buNone/>
              <a:defRPr sz="7200"/>
            </a:lvl6pPr>
            <a:lvl7pPr marL="12344400" indent="0" algn="ctr">
              <a:buNone/>
              <a:defRPr sz="7200"/>
            </a:lvl7pPr>
            <a:lvl8pPr marL="14401800" indent="0" algn="ctr">
              <a:buNone/>
              <a:defRPr sz="7200"/>
            </a:lvl8pPr>
            <a:lvl9pPr marL="16459200" indent="0" algn="ctr">
              <a:buNone/>
              <a:defRPr sz="7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844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42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40" y="2142067"/>
            <a:ext cx="8872538" cy="3409611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27" y="2142067"/>
            <a:ext cx="26103263" cy="3409611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972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597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496" y="10030472"/>
            <a:ext cx="35490150" cy="16736057"/>
          </a:xfrm>
        </p:spPr>
        <p:txBody>
          <a:bodyPr anchor="b"/>
          <a:lstStyle>
            <a:lvl1pPr>
              <a:defRPr sz="2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496" y="26924858"/>
            <a:ext cx="35490150" cy="8801097"/>
          </a:xfrm>
        </p:spPr>
        <p:txBody>
          <a:bodyPr/>
          <a:lstStyle>
            <a:lvl1pPr marL="0" indent="0">
              <a:buNone/>
              <a:defRPr sz="10800">
                <a:solidFill>
                  <a:schemeClr val="tx1"/>
                </a:solidFill>
              </a:defRPr>
            </a:lvl1pPr>
            <a:lvl2pPr marL="2057400" indent="0">
              <a:buNone/>
              <a:defRPr sz="9000">
                <a:solidFill>
                  <a:schemeClr val="tx1">
                    <a:tint val="75000"/>
                  </a:schemeClr>
                </a:solidFill>
              </a:defRPr>
            </a:lvl2pPr>
            <a:lvl3pPr marL="4114800" indent="0">
              <a:buNone/>
              <a:defRPr sz="8100">
                <a:solidFill>
                  <a:schemeClr val="tx1">
                    <a:tint val="75000"/>
                  </a:schemeClr>
                </a:solidFill>
              </a:defRPr>
            </a:lvl3pPr>
            <a:lvl4pPr marL="61722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4pPr>
            <a:lvl5pPr marL="8229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5pPr>
            <a:lvl6pPr marL="102870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6pPr>
            <a:lvl7pPr marL="123444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7pPr>
            <a:lvl8pPr marL="144018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8pPr>
            <a:lvl9pPr marL="164592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38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25" y="10710333"/>
            <a:ext cx="1748790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75" y="10710333"/>
            <a:ext cx="17487900" cy="255278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93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4" y="2142076"/>
            <a:ext cx="35490150" cy="7776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89" y="9862823"/>
            <a:ext cx="17407530" cy="4833617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57400" indent="0">
              <a:buNone/>
              <a:defRPr sz="9000" b="1"/>
            </a:lvl2pPr>
            <a:lvl3pPr marL="4114800" indent="0">
              <a:buNone/>
              <a:defRPr sz="8100" b="1"/>
            </a:lvl3pPr>
            <a:lvl4pPr marL="6172200" indent="0">
              <a:buNone/>
              <a:defRPr sz="7200" b="1"/>
            </a:lvl4pPr>
            <a:lvl5pPr marL="8229600" indent="0">
              <a:buNone/>
              <a:defRPr sz="7200" b="1"/>
            </a:lvl5pPr>
            <a:lvl6pPr marL="10287000" indent="0">
              <a:buNone/>
              <a:defRPr sz="7200" b="1"/>
            </a:lvl6pPr>
            <a:lvl7pPr marL="12344400" indent="0">
              <a:buNone/>
              <a:defRPr sz="7200" b="1"/>
            </a:lvl7pPr>
            <a:lvl8pPr marL="14401800" indent="0">
              <a:buNone/>
              <a:defRPr sz="7200" b="1"/>
            </a:lvl8pPr>
            <a:lvl9pPr marL="16459200" indent="0">
              <a:buNone/>
              <a:defRPr sz="7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89" y="14696440"/>
            <a:ext cx="17407530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77" y="9862823"/>
            <a:ext cx="17493260" cy="4833617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57400" indent="0">
              <a:buNone/>
              <a:defRPr sz="9000" b="1"/>
            </a:lvl2pPr>
            <a:lvl3pPr marL="4114800" indent="0">
              <a:buNone/>
              <a:defRPr sz="8100" b="1"/>
            </a:lvl3pPr>
            <a:lvl4pPr marL="6172200" indent="0">
              <a:buNone/>
              <a:defRPr sz="7200" b="1"/>
            </a:lvl4pPr>
            <a:lvl5pPr marL="8229600" indent="0">
              <a:buNone/>
              <a:defRPr sz="7200" b="1"/>
            </a:lvl5pPr>
            <a:lvl6pPr marL="10287000" indent="0">
              <a:buNone/>
              <a:defRPr sz="7200" b="1"/>
            </a:lvl6pPr>
            <a:lvl7pPr marL="12344400" indent="0">
              <a:buNone/>
              <a:defRPr sz="7200" b="1"/>
            </a:lvl7pPr>
            <a:lvl8pPr marL="14401800" indent="0">
              <a:buNone/>
              <a:defRPr sz="7200" b="1"/>
            </a:lvl8pPr>
            <a:lvl9pPr marL="16459200" indent="0">
              <a:buNone/>
              <a:defRPr sz="7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77" y="14696440"/>
            <a:ext cx="17493260" cy="216162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629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753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972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2682240"/>
            <a:ext cx="13271301" cy="9387840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59" y="5792902"/>
            <a:ext cx="20831175" cy="28591933"/>
          </a:xfrm>
        </p:spPr>
        <p:txBody>
          <a:bodyPr/>
          <a:lstStyle>
            <a:lvl1pPr>
              <a:defRPr sz="14400"/>
            </a:lvl1pPr>
            <a:lvl2pPr>
              <a:defRPr sz="12600"/>
            </a:lvl2pPr>
            <a:lvl3pPr>
              <a:defRPr sz="10800"/>
            </a:lvl3pPr>
            <a:lvl4pPr>
              <a:defRPr sz="9000"/>
            </a:lvl4pPr>
            <a:lvl5pPr>
              <a:defRPr sz="9000"/>
            </a:lvl5pPr>
            <a:lvl6pPr>
              <a:defRPr sz="9000"/>
            </a:lvl6pPr>
            <a:lvl7pPr>
              <a:defRPr sz="9000"/>
            </a:lvl7pPr>
            <a:lvl8pPr>
              <a:defRPr sz="9000"/>
            </a:lvl8pPr>
            <a:lvl9pPr>
              <a:defRPr sz="9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5" y="12070080"/>
            <a:ext cx="13271301" cy="22361316"/>
          </a:xfrm>
        </p:spPr>
        <p:txBody>
          <a:bodyPr/>
          <a:lstStyle>
            <a:lvl1pPr marL="0" indent="0">
              <a:buNone/>
              <a:defRPr sz="7200"/>
            </a:lvl1pPr>
            <a:lvl2pPr marL="2057400" indent="0">
              <a:buNone/>
              <a:defRPr sz="6300"/>
            </a:lvl2pPr>
            <a:lvl3pPr marL="4114800" indent="0">
              <a:buNone/>
              <a:defRPr sz="5400"/>
            </a:lvl3pPr>
            <a:lvl4pPr marL="6172200" indent="0">
              <a:buNone/>
              <a:defRPr sz="4500"/>
            </a:lvl4pPr>
            <a:lvl5pPr marL="8229600" indent="0">
              <a:buNone/>
              <a:defRPr sz="4500"/>
            </a:lvl5pPr>
            <a:lvl6pPr marL="10287000" indent="0">
              <a:buNone/>
              <a:defRPr sz="4500"/>
            </a:lvl6pPr>
            <a:lvl7pPr marL="12344400" indent="0">
              <a:buNone/>
              <a:defRPr sz="4500"/>
            </a:lvl7pPr>
            <a:lvl8pPr marL="14401800" indent="0">
              <a:buNone/>
              <a:defRPr sz="4500"/>
            </a:lvl8pPr>
            <a:lvl9pPr marL="16459200" indent="0">
              <a:buNone/>
              <a:defRPr sz="4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881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2682240"/>
            <a:ext cx="13271301" cy="9387840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59" y="5792902"/>
            <a:ext cx="20831175" cy="28591933"/>
          </a:xfrm>
        </p:spPr>
        <p:txBody>
          <a:bodyPr anchor="t"/>
          <a:lstStyle>
            <a:lvl1pPr marL="0" indent="0">
              <a:buNone/>
              <a:defRPr sz="14400"/>
            </a:lvl1pPr>
            <a:lvl2pPr marL="2057400" indent="0">
              <a:buNone/>
              <a:defRPr sz="12600"/>
            </a:lvl2pPr>
            <a:lvl3pPr marL="4114800" indent="0">
              <a:buNone/>
              <a:defRPr sz="10800"/>
            </a:lvl3pPr>
            <a:lvl4pPr marL="6172200" indent="0">
              <a:buNone/>
              <a:defRPr sz="9000"/>
            </a:lvl4pPr>
            <a:lvl5pPr marL="8229600" indent="0">
              <a:buNone/>
              <a:defRPr sz="9000"/>
            </a:lvl5pPr>
            <a:lvl6pPr marL="10287000" indent="0">
              <a:buNone/>
              <a:defRPr sz="9000"/>
            </a:lvl6pPr>
            <a:lvl7pPr marL="12344400" indent="0">
              <a:buNone/>
              <a:defRPr sz="9000"/>
            </a:lvl7pPr>
            <a:lvl8pPr marL="14401800" indent="0">
              <a:buNone/>
              <a:defRPr sz="9000"/>
            </a:lvl8pPr>
            <a:lvl9pPr marL="16459200" indent="0">
              <a:buNone/>
              <a:defRPr sz="9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5" y="12070080"/>
            <a:ext cx="13271301" cy="22361316"/>
          </a:xfrm>
        </p:spPr>
        <p:txBody>
          <a:bodyPr/>
          <a:lstStyle>
            <a:lvl1pPr marL="0" indent="0">
              <a:buNone/>
              <a:defRPr sz="7200"/>
            </a:lvl1pPr>
            <a:lvl2pPr marL="2057400" indent="0">
              <a:buNone/>
              <a:defRPr sz="6300"/>
            </a:lvl2pPr>
            <a:lvl3pPr marL="4114800" indent="0">
              <a:buNone/>
              <a:defRPr sz="5400"/>
            </a:lvl3pPr>
            <a:lvl4pPr marL="6172200" indent="0">
              <a:buNone/>
              <a:defRPr sz="4500"/>
            </a:lvl4pPr>
            <a:lvl5pPr marL="8229600" indent="0">
              <a:buNone/>
              <a:defRPr sz="4500"/>
            </a:lvl5pPr>
            <a:lvl6pPr marL="10287000" indent="0">
              <a:buNone/>
              <a:defRPr sz="4500"/>
            </a:lvl6pPr>
            <a:lvl7pPr marL="12344400" indent="0">
              <a:buNone/>
              <a:defRPr sz="4500"/>
            </a:lvl7pPr>
            <a:lvl8pPr marL="14401800" indent="0">
              <a:buNone/>
              <a:defRPr sz="4500"/>
            </a:lvl8pPr>
            <a:lvl9pPr marL="16459200" indent="0">
              <a:buNone/>
              <a:defRPr sz="45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29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25" y="2142076"/>
            <a:ext cx="35490150" cy="7776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25" y="10710333"/>
            <a:ext cx="35490150" cy="255278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25" y="37290595"/>
            <a:ext cx="925830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19271-739F-664F-B91E-58D403757011}" type="datetimeFigureOut">
              <a:rPr lang="en-US" smtClean="0"/>
              <a:t>7/7/25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75" y="37290595"/>
            <a:ext cx="1388745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75" y="37290595"/>
            <a:ext cx="9258300" cy="21420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E06F7-CA44-6147-8A52-2B391D41C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434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114800" rtl="0" eaLnBrk="1" latinLnBrk="0" hangingPunct="1">
        <a:lnSpc>
          <a:spcPct val="90000"/>
        </a:lnSpc>
        <a:spcBef>
          <a:spcPct val="0"/>
        </a:spcBef>
        <a:buNone/>
        <a:defRPr sz="19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28700" indent="-1028700" algn="l" defTabSz="4114800" rtl="0" eaLnBrk="1" latinLnBrk="0" hangingPunct="1">
        <a:lnSpc>
          <a:spcPct val="90000"/>
        </a:lnSpc>
        <a:spcBef>
          <a:spcPts val="4500"/>
        </a:spcBef>
        <a:buFont typeface="Arial" panose="020B0604020202020204" pitchFamily="34" charset="0"/>
        <a:buChar char="•"/>
        <a:defRPr sz="12600" kern="1200">
          <a:solidFill>
            <a:schemeClr val="tx1"/>
          </a:solidFill>
          <a:latin typeface="+mn-lt"/>
          <a:ea typeface="+mn-ea"/>
          <a:cs typeface="+mn-cs"/>
        </a:defRPr>
      </a:lvl1pPr>
      <a:lvl2pPr marL="30861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108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92583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13157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33731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54305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74879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61722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02870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23444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64592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13" Type="http://schemas.microsoft.com/office/2007/relationships/hdphoto" Target="../media/hdphoto2.wdp"/><Relationship Id="rId18" Type="http://schemas.microsoft.com/office/2007/relationships/hdphoto" Target="../media/hdphoto7.wdp"/><Relationship Id="rId3" Type="http://schemas.openxmlformats.org/officeDocument/2006/relationships/hyperlink" Target="https://www.whatsthatfish.com/image/view/33404" TargetMode="External"/><Relationship Id="rId21" Type="http://schemas.microsoft.com/office/2007/relationships/hdphoto" Target="../media/hdphoto10.wdp"/><Relationship Id="rId7" Type="http://schemas.openxmlformats.org/officeDocument/2006/relationships/image" Target="../media/image4.emf"/><Relationship Id="rId12" Type="http://schemas.openxmlformats.org/officeDocument/2006/relationships/image" Target="../media/image8.png"/><Relationship Id="rId17" Type="http://schemas.microsoft.com/office/2007/relationships/hdphoto" Target="../media/hdphoto6.wdp"/><Relationship Id="rId2" Type="http://schemas.openxmlformats.org/officeDocument/2006/relationships/image" Target="../media/image1.jpg"/><Relationship Id="rId16" Type="http://schemas.microsoft.com/office/2007/relationships/hdphoto" Target="../media/hdphoto5.wdp"/><Relationship Id="rId20" Type="http://schemas.microsoft.com/office/2007/relationships/hdphoto" Target="../media/hdphoto9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11" Type="http://schemas.microsoft.com/office/2007/relationships/hdphoto" Target="../media/hdphoto1.wdp"/><Relationship Id="rId24" Type="http://schemas.openxmlformats.org/officeDocument/2006/relationships/image" Target="../media/image10.png"/><Relationship Id="rId5" Type="http://schemas.openxmlformats.org/officeDocument/2006/relationships/image" Target="../media/image2.jpeg"/><Relationship Id="rId15" Type="http://schemas.microsoft.com/office/2007/relationships/hdphoto" Target="../media/hdphoto4.wdp"/><Relationship Id="rId23" Type="http://schemas.openxmlformats.org/officeDocument/2006/relationships/image" Target="../media/image9.png"/><Relationship Id="rId10" Type="http://schemas.openxmlformats.org/officeDocument/2006/relationships/image" Target="../media/image7.png"/><Relationship Id="rId19" Type="http://schemas.microsoft.com/office/2007/relationships/hdphoto" Target="../media/hdphoto8.wdp"/><Relationship Id="rId4" Type="http://schemas.openxmlformats.org/officeDocument/2006/relationships/hyperlink" Target="mailto:otsumaya@hawaii.edu*" TargetMode="External"/><Relationship Id="rId9" Type="http://schemas.openxmlformats.org/officeDocument/2006/relationships/image" Target="../media/image6.png"/><Relationship Id="rId14" Type="http://schemas.microsoft.com/office/2007/relationships/hdphoto" Target="../media/hdphoto3.wdp"/><Relationship Id="rId22" Type="http://schemas.microsoft.com/office/2007/relationships/hdphoto" Target="../media/hdphoto1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67A1E6-1B16-2CFF-0C5A-7DDB4ED45F4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677" b="261"/>
          <a:stretch>
            <a:fillRect/>
          </a:stretch>
        </p:blipFill>
        <p:spPr>
          <a:xfrm>
            <a:off x="0" y="0"/>
            <a:ext cx="41148000" cy="40233600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674EC86F-5351-B96C-F421-C0A0E38578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47446" y="566566"/>
            <a:ext cx="38756492" cy="6510730"/>
          </a:xfrm>
        </p:spPr>
        <p:txBody>
          <a:bodyPr>
            <a:normAutofit/>
          </a:bodyPr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85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Species Distribution Modeling of Non-Native Snappers (</a:t>
            </a:r>
            <a:r>
              <a:rPr lang="en-US" sz="850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Lutjanus</a:t>
            </a:r>
            <a:r>
              <a:rPr lang="en-US" sz="85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spp.) in the Hawaiian Archipelago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endParaRPr lang="en-US" sz="1600" dirty="0">
              <a:effectLst/>
              <a:cs typeface="Arial" panose="020B0604020202020204" pitchFamily="34" charset="0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5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Maya S. Otsu</a:t>
            </a:r>
            <a:r>
              <a:rPr lang="en-US" sz="5400" u="none" strike="noStrike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1*</a:t>
            </a:r>
            <a:r>
              <a:rPr lang="en-US" sz="5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Justin J. Suca</a:t>
            </a:r>
            <a:r>
              <a:rPr lang="en-US" sz="5400" u="none" strike="noStrike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54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,3,4</a:t>
            </a:r>
            <a:r>
              <a:rPr lang="en-US" sz="5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Jessica N. Perelman</a:t>
            </a:r>
            <a:r>
              <a:rPr lang="en-US" sz="5400" u="none" strike="noStrike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54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,4</a:t>
            </a:r>
            <a:r>
              <a:rPr lang="en-US" sz="5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540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Kisei</a:t>
            </a:r>
            <a:r>
              <a:rPr lang="en-US" sz="5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R. Tanaka</a:t>
            </a:r>
            <a:r>
              <a:rPr lang="en-US" sz="54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</a:t>
            </a:r>
            <a:r>
              <a:rPr lang="en-US" sz="5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sz="5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Lillian J. Tuttle Raz</a:t>
            </a:r>
            <a:r>
              <a:rPr lang="en-US" sz="5400" u="none" strike="noStrike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en-US" sz="5400" baseline="300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endParaRPr lang="en-US" sz="3200" u="none" strike="noStrike" baseline="3000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200" u="none" strike="noStrike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32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Marine Biology Graduate Program and </a:t>
            </a:r>
            <a:r>
              <a:rPr lang="en-US" sz="320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Hawaiʻi</a:t>
            </a:r>
            <a:r>
              <a:rPr lang="en-US" sz="32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Cooperative Fishery Research Unit,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University of Hawaiʻi at Mānoa, </a:t>
            </a: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otsumaya@hawaii.edu*</a:t>
            </a: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</a:p>
          <a:p>
            <a:pPr>
              <a:spcBef>
                <a:spcPts val="0"/>
              </a:spcBef>
            </a:pPr>
            <a:r>
              <a:rPr lang="en-US" sz="3200" u="none" strike="noStrike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32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University of </a:t>
            </a:r>
            <a:r>
              <a:rPr lang="en-US" sz="320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Hawaiʻi</a:t>
            </a:r>
            <a:r>
              <a:rPr lang="en-US" sz="32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at </a:t>
            </a:r>
            <a:r>
              <a:rPr lang="en-US" sz="320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Mānoa</a:t>
            </a:r>
            <a:r>
              <a:rPr lang="en-US" sz="32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Department of Oceanography,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2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Cooperative Institute for Marine and Atmospheric Research,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3200" baseline="30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r>
              <a:rPr lang="en-US" sz="3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NOAA Pacific Islands Fisheries Science Center,</a:t>
            </a:r>
          </a:p>
          <a:p>
            <a:pPr>
              <a:spcBef>
                <a:spcPts val="0"/>
              </a:spcBef>
            </a:pPr>
            <a:r>
              <a:rPr lang="en-US" sz="3200" u="none" strike="noStrike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32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U.S. Geological Survey, </a:t>
            </a:r>
            <a:r>
              <a:rPr lang="en-US" sz="320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Hawaiʻi</a:t>
            </a:r>
            <a:r>
              <a:rPr lang="en-US" sz="32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Cooperative Fishery Research Unit, University of </a:t>
            </a:r>
            <a:r>
              <a:rPr lang="en-US" sz="320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Hawaiʻi</a:t>
            </a:r>
            <a:r>
              <a:rPr lang="en-US" sz="32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at Hilo</a:t>
            </a:r>
          </a:p>
          <a:p>
            <a:pPr algn="ctr" rtl="0">
              <a:spcBef>
                <a:spcPts val="0"/>
              </a:spcBef>
              <a:spcAft>
                <a:spcPts val="0"/>
              </a:spcAft>
            </a:pPr>
            <a:endParaRPr lang="en-US" sz="32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2" descr="Hawaii Cooperative Fishery Research Unit">
            <a:extLst>
              <a:ext uri="{FF2B5EF4-FFF2-40B4-BE49-F238E27FC236}">
                <a16:creationId xmlns:a16="http://schemas.microsoft.com/office/drawing/2014/main" id="{A3AED2C2-3BC0-4EA4-78F3-6A1395EA9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7504" y="4032666"/>
            <a:ext cx="3737015" cy="2573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UH Mānoa Admissions (@ManoaAdmissions) / X">
            <a:extLst>
              <a:ext uri="{FF2B5EF4-FFF2-40B4-BE49-F238E27FC236}">
                <a16:creationId xmlns:a16="http://schemas.microsoft.com/office/drawing/2014/main" id="{E5F07223-EE45-EC20-B238-26F273511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18650" y="4218122"/>
            <a:ext cx="2604804" cy="2604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EAC1AA-96F8-A66B-E494-3D6E5A7EA0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26948" y="4218122"/>
            <a:ext cx="2604804" cy="260480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A3606F1-1980-898F-6741-8B5331FBAF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871143" y="3954516"/>
            <a:ext cx="2729411" cy="272941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327FE989-1B74-364E-F273-18CA61499E88}"/>
              </a:ext>
            </a:extLst>
          </p:cNvPr>
          <p:cNvSpPr/>
          <p:nvPr/>
        </p:nvSpPr>
        <p:spPr>
          <a:xfrm>
            <a:off x="449914" y="7433694"/>
            <a:ext cx="14624379" cy="13514762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E2C664-A0C2-F5D8-F526-52FC29FEA300}"/>
              </a:ext>
            </a:extLst>
          </p:cNvPr>
          <p:cNvSpPr txBox="1"/>
          <p:nvPr/>
        </p:nvSpPr>
        <p:spPr>
          <a:xfrm>
            <a:off x="613292" y="7552958"/>
            <a:ext cx="14461001" cy="3785652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rtl="0" fontAlgn="base">
              <a:spcBef>
                <a:spcPts val="0"/>
              </a:spcBef>
              <a:spcAft>
                <a:spcPts val="0"/>
              </a:spcAft>
            </a:pPr>
            <a:endParaRPr lang="en-US" sz="2400" i="1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Bluestripe</a:t>
            </a:r>
            <a:r>
              <a:rPr lang="en-US" sz="2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Snapper or </a:t>
            </a:r>
            <a:r>
              <a:rPr lang="en-US" sz="240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Taʻape</a:t>
            </a:r>
            <a:r>
              <a:rPr lang="en-US" sz="2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40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Lutjanus </a:t>
            </a:r>
            <a:r>
              <a:rPr lang="en-US" sz="240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kasmira</a:t>
            </a:r>
            <a:r>
              <a:rPr lang="en-US" sz="2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and Blacktail Snapper or </a:t>
            </a:r>
            <a:r>
              <a:rPr lang="en-US" sz="240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Toʻau</a:t>
            </a:r>
            <a:r>
              <a:rPr lang="en-US" sz="2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40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L. fulvus</a:t>
            </a:r>
            <a:r>
              <a:rPr lang="en-US" sz="2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were introduced to Hawaiʻi in the 1950ʻs from French Polynesia for fisheries enhancement.</a:t>
            </a:r>
            <a:r>
              <a:rPr lang="en-US" sz="2400" u="none" strike="noStrike" baseline="3000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240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US" sz="240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Both species are loosely considered “invasive” despite mixed evidence of competition with and predation on native species.</a:t>
            </a: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L.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kasmira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observed at shallow waters at all islands/atolls of the Main Hawaiian Islands (MHI) and Northwestern Hawaiian Islands (NWHI) except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ʻŌnū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(Gardner Pinnacles),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Kamole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(Laysan Island), and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Kamokuokamohoaliʻi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(Maro Reef)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 Not observed at mesophotic depths (45-100 m) beyond Lalo (French Frigate Shoals), where reefs are dominated by endemic fish</a:t>
            </a:r>
            <a:r>
              <a:rPr lang="en-US" sz="2400" baseline="30000" dirty="0">
                <a:latin typeface="Arial" panose="020B0604020202020204" pitchFamily="34" charset="0"/>
                <a:cs typeface="Arial" panose="020B0604020202020204" pitchFamily="34" charset="0"/>
              </a:rPr>
              <a:t>3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Fig. 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n-US" sz="240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L. fulvus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observed in shallow waters (&lt;45 m) only, up to Lalo (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Fig. 1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  <a:endParaRPr lang="en-US" sz="240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3D98F0-2A2A-EACC-168D-89E85271F4E5}"/>
              </a:ext>
            </a:extLst>
          </p:cNvPr>
          <p:cNvSpPr txBox="1"/>
          <p:nvPr/>
        </p:nvSpPr>
        <p:spPr>
          <a:xfrm>
            <a:off x="5531729" y="7100539"/>
            <a:ext cx="3744068" cy="646331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27D16EA-5ACB-D37F-5E9C-5141971731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3292" y="10199960"/>
            <a:ext cx="14198672" cy="1054589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4BFACF9-AAC3-AA3D-1CF1-167643A8577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925" b="89925" l="3100" r="95100">
                        <a14:foregroundMark x1="22700" y1="35639" x2="22029" y2="35786"/>
                        <a14:foregroundMark x1="17447" y1="37422" x2="7682" y2="53154"/>
                        <a14:foregroundMark x1="5331" y1="57333" x2="5900" y2="63609"/>
                        <a14:foregroundMark x1="5900" y1="63609" x2="10600" y2="67519"/>
                        <a14:foregroundMark x1="6900" y1="67368" x2="3300" y2="64361"/>
                        <a14:foregroundMark x1="3300" y1="64361" x2="4400" y2="59699"/>
                        <a14:foregroundMark x1="9300" y1="49774" x2="13500" y2="44511"/>
                        <a14:foregroundMark x1="45634" y1="32457" x2="52600" y2="33233"/>
                        <a14:foregroundMark x1="56900" y1="33534" x2="45531" y2="32200"/>
                        <a14:foregroundMark x1="79200" y1="41955" x2="79406" y2="41668"/>
                        <a14:foregroundMark x1="92916" y1="24939" x2="93100" y2="24662"/>
                        <a14:foregroundMark x1="92941" y1="27697" x2="92855" y2="29344"/>
                        <a14:foregroundMark x1="93100" y1="24662" x2="93075" y2="25144"/>
                        <a14:foregroundMark x1="94204" y1="47129" x2="99400" y2="62105"/>
                        <a14:foregroundMark x1="99400" y1="62105" x2="95778" y2="64006"/>
                        <a14:foregroundMark x1="87178" y1="60848" x2="79500" y2="57444"/>
                        <a14:foregroundMark x1="58000" y1="33534" x2="44809" y2="30398"/>
                        <a14:foregroundMark x1="3100" y1="63459" x2="4000" y2="57293"/>
                        <a14:foregroundMark x1="4000" y1="57293" x2="8200" y2="53233"/>
                        <a14:foregroundMark x1="23700" y1="34737" x2="32200" y2="31278"/>
                        <a14:foregroundMark x1="32200" y1="31278" x2="36900" y2="31128"/>
                        <a14:foregroundMark x1="36900" y1="31128" x2="44700" y2="32030"/>
                        <a14:backgroundMark x1="17000" y1="35639" x2="24320" y2="33026"/>
                        <a14:backgroundMark x1="34914" y1="29054" x2="31300" y2="28571"/>
                        <a14:backgroundMark x1="93400" y1="29474" x2="92700" y2="36090"/>
                        <a14:backgroundMark x1="92700" y1="36090" x2="93600" y2="42256"/>
                        <a14:backgroundMark x1="93600" y1="42256" x2="95100" y2="46466"/>
                        <a14:backgroundMark x1="92700" y1="24662" x2="82800" y2="37594"/>
                        <a14:backgroundMark x1="82800" y1="37594" x2="78800" y2="40000"/>
                        <a14:backgroundMark x1="78800" y1="40000" x2="78700" y2="40000"/>
                        <a14:backgroundMark x1="86700" y1="61805" x2="95300" y2="64962"/>
                        <a14:backgroundMark x1="7724" y1="52072" x2="8200" y2="51278"/>
                        <a14:backgroundMark x1="1700" y1="62105" x2="3081" y2="59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876159" y="16161112"/>
            <a:ext cx="2729996" cy="172734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C097917-D18F-D06B-7F8A-9F54A7C29CC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405261" y="10130905"/>
            <a:ext cx="3281054" cy="239226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BF9A8EF-28B8-C915-365E-3AAAE7AA843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425182">
            <a:off x="12554730" y="14241660"/>
            <a:ext cx="975451" cy="51369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769EE7C-04A7-63DD-D4E3-A53AAD92299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47676">
            <a:off x="11434908" y="13728767"/>
            <a:ext cx="975451" cy="51369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DEE38C4-EA91-1421-D584-066D5330BCA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47676">
            <a:off x="9491393" y="13315502"/>
            <a:ext cx="975451" cy="51369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B87EF77-BB8F-3F25-450E-78035508A62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47676">
            <a:off x="7925131" y="13071479"/>
            <a:ext cx="975451" cy="51369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1706EE5-0AEB-285B-B08A-A17B1E8E92A0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47676">
            <a:off x="4496864" y="12110902"/>
            <a:ext cx="975451" cy="51369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3A317C7-DDDB-8693-DE62-F6B6E52715C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47676">
            <a:off x="3244467" y="11697637"/>
            <a:ext cx="975451" cy="51369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1966A16-B013-CC03-BC91-5354257A251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47676">
            <a:off x="1989312" y="11130901"/>
            <a:ext cx="975451" cy="51369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4CB7261B-8873-73A8-7E30-3C9710BF181A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47676">
            <a:off x="10207887" y="14059719"/>
            <a:ext cx="975451" cy="51369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520E2152-6D3A-46BF-540E-6DEB68E46D8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896" b="89974" l="7227" r="93555">
                        <a14:foregroundMark x1="19434" y1="58724" x2="13672" y2="58854"/>
                        <a14:foregroundMark x1="13672" y1="58854" x2="14160" y2="56641"/>
                        <a14:foregroundMark x1="16016" y1="56380" x2="16016" y2="56380"/>
                        <a14:foregroundMark x1="22949" y1="44661" x2="13574" y2="50521"/>
                        <a14:foregroundMark x1="13574" y1="50521" x2="9570" y2="55469"/>
                        <a14:foregroundMark x1="9570" y1="55469" x2="7520" y2="60677"/>
                        <a14:foregroundMark x1="7520" y1="60677" x2="11914" y2="64323"/>
                        <a14:foregroundMark x1="7910" y1="66797" x2="7715" y2="64323"/>
                        <a14:foregroundMark x1="7512" y1="65414" x2="7324" y2="63411"/>
                        <a14:foregroundMark x1="13281" y1="49870" x2="28027" y2="41667"/>
                        <a14:foregroundMark x1="14160" y1="49349" x2="22363" y2="43750"/>
                        <a14:foregroundMark x1="22363" y1="43750" x2="28613" y2="41536"/>
                        <a14:foregroundMark x1="88672" y1="48177" x2="92969" y2="45573"/>
                        <a14:foregroundMark x1="92969" y1="45573" x2="88672" y2="64323"/>
                        <a14:foregroundMark x1="88672" y1="64323" x2="89551" y2="77474"/>
                        <a14:foregroundMark x1="89551" y1="77474" x2="86816" y2="76172"/>
                        <a14:foregroundMark x1="93359" y1="44531" x2="93359" y2="44531"/>
                        <a14:foregroundMark x1="93555" y1="44141" x2="93164" y2="45313"/>
                        <a14:backgroundMark x1="6738" y1="67318" x2="8008" y2="67057"/>
                        <a14:backgroundMark x1="8203" y1="67708" x2="8398" y2="66797"/>
                        <a14:backgroundMark x1="9277" y1="67318" x2="9082" y2="6705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247676">
            <a:off x="8641625" y="13828395"/>
            <a:ext cx="975451" cy="513690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C29F9441-E001-D33A-AB66-E2F8FEC77B50}"/>
              </a:ext>
            </a:extLst>
          </p:cNvPr>
          <p:cNvSpPr txBox="1"/>
          <p:nvPr/>
        </p:nvSpPr>
        <p:spPr>
          <a:xfrm rot="885905">
            <a:off x="5380177" y="14313839"/>
            <a:ext cx="1745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45 m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CC71A24-C45E-A7BC-6285-4A6BACBFFAC6}"/>
              </a:ext>
            </a:extLst>
          </p:cNvPr>
          <p:cNvCxnSpPr>
            <a:cxnSpLocks/>
          </p:cNvCxnSpPr>
          <p:nvPr/>
        </p:nvCxnSpPr>
        <p:spPr>
          <a:xfrm>
            <a:off x="1547446" y="16332709"/>
            <a:ext cx="10328713" cy="3717350"/>
          </a:xfrm>
          <a:prstGeom prst="line">
            <a:avLst/>
          </a:prstGeom>
          <a:ln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F44AF97-362A-2E80-7585-EC1DEEA7C6F2}"/>
              </a:ext>
            </a:extLst>
          </p:cNvPr>
          <p:cNvSpPr txBox="1"/>
          <p:nvPr/>
        </p:nvSpPr>
        <p:spPr>
          <a:xfrm rot="885905">
            <a:off x="5380177" y="18052362"/>
            <a:ext cx="1745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45 m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36098975-268F-68A2-C940-1FFADD85624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9925" b="89925" l="3100" r="95100">
                        <a14:foregroundMark x1="22700" y1="35639" x2="22029" y2="35786"/>
                        <a14:foregroundMark x1="17447" y1="37422" x2="7682" y2="53154"/>
                        <a14:foregroundMark x1="5331" y1="57333" x2="5900" y2="63609"/>
                        <a14:foregroundMark x1="5900" y1="63609" x2="10600" y2="67519"/>
                        <a14:foregroundMark x1="6900" y1="67368" x2="3300" y2="64361"/>
                        <a14:foregroundMark x1="3300" y1="64361" x2="4400" y2="59699"/>
                        <a14:foregroundMark x1="9300" y1="49774" x2="13500" y2="44511"/>
                        <a14:foregroundMark x1="45634" y1="32457" x2="52600" y2="33233"/>
                        <a14:foregroundMark x1="56900" y1="33534" x2="45531" y2="32200"/>
                        <a14:foregroundMark x1="79200" y1="41955" x2="79406" y2="41668"/>
                        <a14:foregroundMark x1="92916" y1="24939" x2="93100" y2="24662"/>
                        <a14:foregroundMark x1="92941" y1="27697" x2="92855" y2="29344"/>
                        <a14:foregroundMark x1="93100" y1="24662" x2="93075" y2="25144"/>
                        <a14:foregroundMark x1="94204" y1="47129" x2="99400" y2="62105"/>
                        <a14:foregroundMark x1="99400" y1="62105" x2="95778" y2="64006"/>
                        <a14:foregroundMark x1="87178" y1="60848" x2="79500" y2="57444"/>
                        <a14:foregroundMark x1="58000" y1="33534" x2="44809" y2="30398"/>
                        <a14:foregroundMark x1="3100" y1="63459" x2="4000" y2="57293"/>
                        <a14:foregroundMark x1="4000" y1="57293" x2="8200" y2="53233"/>
                        <a14:foregroundMark x1="23700" y1="34737" x2="32200" y2="31278"/>
                        <a14:foregroundMark x1="32200" y1="31278" x2="36900" y2="31128"/>
                        <a14:foregroundMark x1="36900" y1="31128" x2="44700" y2="32030"/>
                        <a14:backgroundMark x1="17000" y1="35639" x2="24320" y2="33026"/>
                        <a14:backgroundMark x1="34914" y1="29054" x2="31300" y2="28571"/>
                        <a14:backgroundMark x1="93400" y1="29474" x2="92700" y2="36090"/>
                        <a14:backgroundMark x1="92700" y1="36090" x2="93600" y2="42256"/>
                        <a14:backgroundMark x1="93600" y1="42256" x2="95100" y2="46466"/>
                        <a14:backgroundMark x1="92700" y1="24662" x2="82800" y2="37594"/>
                        <a14:backgroundMark x1="82800" y1="37594" x2="78800" y2="40000"/>
                        <a14:backgroundMark x1="78800" y1="40000" x2="78700" y2="40000"/>
                        <a14:backgroundMark x1="86700" y1="61805" x2="95300" y2="64962"/>
                        <a14:backgroundMark x1="7724" y1="52072" x2="8200" y2="51278"/>
                        <a14:backgroundMark x1="1700" y1="62105" x2="3081" y2="59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02959">
            <a:off x="11983575" y="19375754"/>
            <a:ext cx="1179398" cy="549873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A08B76A-DEED-0A53-3AC3-1C680E829005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21">
                    <a14:imgEffect>
                      <a14:backgroundRemoval t="9925" b="89925" l="3100" r="95100">
                        <a14:foregroundMark x1="22700" y1="35639" x2="22029" y2="35786"/>
                        <a14:foregroundMark x1="17447" y1="37422" x2="7682" y2="53154"/>
                        <a14:foregroundMark x1="5331" y1="57333" x2="5900" y2="63609"/>
                        <a14:foregroundMark x1="5900" y1="63609" x2="10600" y2="67519"/>
                        <a14:foregroundMark x1="6900" y1="67368" x2="3300" y2="64361"/>
                        <a14:foregroundMark x1="3300" y1="64361" x2="4400" y2="59699"/>
                        <a14:foregroundMark x1="9300" y1="49774" x2="13500" y2="44511"/>
                        <a14:foregroundMark x1="45634" y1="32457" x2="52600" y2="33233"/>
                        <a14:foregroundMark x1="56900" y1="33534" x2="45531" y2="32200"/>
                        <a14:foregroundMark x1="79200" y1="41955" x2="79406" y2="41668"/>
                        <a14:foregroundMark x1="92916" y1="24939" x2="93100" y2="24662"/>
                        <a14:foregroundMark x1="92941" y1="27697" x2="92855" y2="29344"/>
                        <a14:foregroundMark x1="93100" y1="24662" x2="93075" y2="25144"/>
                        <a14:foregroundMark x1="94204" y1="47129" x2="99400" y2="62105"/>
                        <a14:foregroundMark x1="99400" y1="62105" x2="95778" y2="64006"/>
                        <a14:foregroundMark x1="87178" y1="60848" x2="79500" y2="57444"/>
                        <a14:foregroundMark x1="58000" y1="33534" x2="44809" y2="30398"/>
                        <a14:foregroundMark x1="3100" y1="63459" x2="4000" y2="57293"/>
                        <a14:foregroundMark x1="4000" y1="57293" x2="8200" y2="53233"/>
                        <a14:foregroundMark x1="23700" y1="34737" x2="32200" y2="31278"/>
                        <a14:foregroundMark x1="32200" y1="31278" x2="36900" y2="31128"/>
                        <a14:foregroundMark x1="36900" y1="31128" x2="44700" y2="32030"/>
                        <a14:backgroundMark x1="17000" y1="35639" x2="24320" y2="33026"/>
                        <a14:backgroundMark x1="34914" y1="29054" x2="31300" y2="28571"/>
                        <a14:backgroundMark x1="93400" y1="29474" x2="92700" y2="36090"/>
                        <a14:backgroundMark x1="92700" y1="36090" x2="93600" y2="42256"/>
                        <a14:backgroundMark x1="93600" y1="42256" x2="95100" y2="46466"/>
                        <a14:backgroundMark x1="92700" y1="24662" x2="82800" y2="37594"/>
                        <a14:backgroundMark x1="82800" y1="37594" x2="78800" y2="40000"/>
                        <a14:backgroundMark x1="78800" y1="40000" x2="78700" y2="40000"/>
                        <a14:backgroundMark x1="86700" y1="61805" x2="95300" y2="64962"/>
                        <a14:backgroundMark x1="7724" y1="52072" x2="8200" y2="51278"/>
                        <a14:backgroundMark x1="1700" y1="62105" x2="3081" y2="59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02959">
            <a:off x="10566045" y="18939172"/>
            <a:ext cx="1179398" cy="549873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5B18B842-A1CB-080D-C146-892F9EE9ED6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22">
                    <a14:imgEffect>
                      <a14:backgroundRemoval t="9925" b="89925" l="3100" r="95100">
                        <a14:foregroundMark x1="22700" y1="35639" x2="22029" y2="35786"/>
                        <a14:foregroundMark x1="17447" y1="37422" x2="7682" y2="53154"/>
                        <a14:foregroundMark x1="5331" y1="57333" x2="5900" y2="63609"/>
                        <a14:foregroundMark x1="5900" y1="63609" x2="10600" y2="67519"/>
                        <a14:foregroundMark x1="6900" y1="67368" x2="3300" y2="64361"/>
                        <a14:foregroundMark x1="3300" y1="64361" x2="4400" y2="59699"/>
                        <a14:foregroundMark x1="9300" y1="49774" x2="13500" y2="44511"/>
                        <a14:foregroundMark x1="45634" y1="32457" x2="52600" y2="33233"/>
                        <a14:foregroundMark x1="56900" y1="33534" x2="45531" y2="32200"/>
                        <a14:foregroundMark x1="79200" y1="41955" x2="79406" y2="41668"/>
                        <a14:foregroundMark x1="92916" y1="24939" x2="93100" y2="24662"/>
                        <a14:foregroundMark x1="92941" y1="27697" x2="92855" y2="29344"/>
                        <a14:foregroundMark x1="93100" y1="24662" x2="93075" y2="25144"/>
                        <a14:foregroundMark x1="94204" y1="47129" x2="99400" y2="62105"/>
                        <a14:foregroundMark x1="99400" y1="62105" x2="95778" y2="64006"/>
                        <a14:foregroundMark x1="87178" y1="60848" x2="79500" y2="57444"/>
                        <a14:foregroundMark x1="58000" y1="33534" x2="44809" y2="30398"/>
                        <a14:foregroundMark x1="3100" y1="63459" x2="4000" y2="57293"/>
                        <a14:foregroundMark x1="4000" y1="57293" x2="8200" y2="53233"/>
                        <a14:foregroundMark x1="23700" y1="34737" x2="32200" y2="31278"/>
                        <a14:foregroundMark x1="32200" y1="31278" x2="36900" y2="31128"/>
                        <a14:foregroundMark x1="36900" y1="31128" x2="44700" y2="32030"/>
                        <a14:backgroundMark x1="17000" y1="35639" x2="24320" y2="33026"/>
                        <a14:backgroundMark x1="34914" y1="29054" x2="31300" y2="28571"/>
                        <a14:backgroundMark x1="93400" y1="29474" x2="92700" y2="36090"/>
                        <a14:backgroundMark x1="92700" y1="36090" x2="93600" y2="42256"/>
                        <a14:backgroundMark x1="93600" y1="42256" x2="95100" y2="46466"/>
                        <a14:backgroundMark x1="92700" y1="24662" x2="82800" y2="37594"/>
                        <a14:backgroundMark x1="82800" y1="37594" x2="78800" y2="40000"/>
                        <a14:backgroundMark x1="78800" y1="40000" x2="78700" y2="40000"/>
                        <a14:backgroundMark x1="86700" y1="61805" x2="95300" y2="64962"/>
                        <a14:backgroundMark x1="7724" y1="52072" x2="8200" y2="51278"/>
                        <a14:backgroundMark x1="1700" y1="62105" x2="3081" y2="5980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502959">
            <a:off x="7555716" y="18170153"/>
            <a:ext cx="1179398" cy="549873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704BCC74-B78E-4AB8-12E9-48CD3DEA68D0}"/>
              </a:ext>
            </a:extLst>
          </p:cNvPr>
          <p:cNvSpPr txBox="1"/>
          <p:nvPr/>
        </p:nvSpPr>
        <p:spPr>
          <a:xfrm rot="931426">
            <a:off x="4301126" y="15827801"/>
            <a:ext cx="1745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100 m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4E566FB-ED95-410E-D3D5-8B29582A3E9F}"/>
              </a:ext>
            </a:extLst>
          </p:cNvPr>
          <p:cNvCxnSpPr>
            <a:cxnSpLocks/>
          </p:cNvCxnSpPr>
          <p:nvPr/>
        </p:nvCxnSpPr>
        <p:spPr>
          <a:xfrm>
            <a:off x="3005114" y="19334460"/>
            <a:ext cx="2015754" cy="686281"/>
          </a:xfrm>
          <a:prstGeom prst="line">
            <a:avLst/>
          </a:prstGeom>
          <a:ln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09CD2E4-A796-91FC-C55A-197A4CFD0089}"/>
              </a:ext>
            </a:extLst>
          </p:cNvPr>
          <p:cNvSpPr txBox="1"/>
          <p:nvPr/>
        </p:nvSpPr>
        <p:spPr>
          <a:xfrm rot="934905">
            <a:off x="3372746" y="19751180"/>
            <a:ext cx="1745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100 m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4172CC5-6B84-A924-E7A7-62102D0C3D43}"/>
              </a:ext>
            </a:extLst>
          </p:cNvPr>
          <p:cNvCxnSpPr>
            <a:cxnSpLocks/>
          </p:cNvCxnSpPr>
          <p:nvPr/>
        </p:nvCxnSpPr>
        <p:spPr>
          <a:xfrm>
            <a:off x="1567504" y="18859292"/>
            <a:ext cx="434423" cy="169103"/>
          </a:xfrm>
          <a:prstGeom prst="line">
            <a:avLst/>
          </a:prstGeom>
          <a:ln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7628DBA-C75F-476F-6695-BCA5FDFEF327}"/>
              </a:ext>
            </a:extLst>
          </p:cNvPr>
          <p:cNvCxnSpPr>
            <a:cxnSpLocks/>
          </p:cNvCxnSpPr>
          <p:nvPr/>
        </p:nvCxnSpPr>
        <p:spPr>
          <a:xfrm>
            <a:off x="1699846" y="11839957"/>
            <a:ext cx="8341255" cy="3021158"/>
          </a:xfrm>
          <a:prstGeom prst="line">
            <a:avLst/>
          </a:prstGeom>
          <a:ln>
            <a:solidFill>
              <a:schemeClr val="accent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>
            <a:extLst>
              <a:ext uri="{FF2B5EF4-FFF2-40B4-BE49-F238E27FC236}">
                <a16:creationId xmlns:a16="http://schemas.microsoft.com/office/drawing/2014/main" id="{F370F9E0-E709-90CA-DF17-55EAB03F3074}"/>
              </a:ext>
            </a:extLst>
          </p:cNvPr>
          <p:cNvSpPr/>
          <p:nvPr/>
        </p:nvSpPr>
        <p:spPr>
          <a:xfrm>
            <a:off x="449914" y="21548504"/>
            <a:ext cx="14624379" cy="1322693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2D9AB63-4EE1-5046-C757-A87E80942BCC}"/>
              </a:ext>
            </a:extLst>
          </p:cNvPr>
          <p:cNvSpPr txBox="1"/>
          <p:nvPr/>
        </p:nvSpPr>
        <p:spPr>
          <a:xfrm>
            <a:off x="5647507" y="21240524"/>
            <a:ext cx="3349545" cy="646331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OBJECTIVE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D8C5D27-D43A-0CB5-1A14-0BC6F805AB3D}"/>
              </a:ext>
            </a:extLst>
          </p:cNvPr>
          <p:cNvSpPr txBox="1"/>
          <p:nvPr/>
        </p:nvSpPr>
        <p:spPr>
          <a:xfrm>
            <a:off x="570425" y="21918468"/>
            <a:ext cx="14207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Quantify how environmental and anthropogenic variables drive differential distribution patterns between 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L. </a:t>
            </a:r>
            <a:r>
              <a:rPr lang="en-US" sz="2400" i="1" dirty="0" err="1">
                <a:latin typeface="Arial" panose="020B0604020202020204" pitchFamily="34" charset="0"/>
                <a:cs typeface="Arial" panose="020B0604020202020204" pitchFamily="34" charset="0"/>
              </a:rPr>
              <a:t>kasmira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sz="2400" i="1" dirty="0">
                <a:latin typeface="Arial" panose="020B0604020202020204" pitchFamily="34" charset="0"/>
                <a:cs typeface="Arial" panose="020B0604020202020204" pitchFamily="34" charset="0"/>
              </a:rPr>
              <a:t>L. fulvus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and how the patterns differ across spatial and temporal scales.</a:t>
            </a:r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7A26B29C-6033-1905-7861-B447F4AB374B}"/>
              </a:ext>
            </a:extLst>
          </p:cNvPr>
          <p:cNvSpPr/>
          <p:nvPr/>
        </p:nvSpPr>
        <p:spPr>
          <a:xfrm>
            <a:off x="21021621" y="7482558"/>
            <a:ext cx="19530920" cy="16827060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C3BE29E3-E7D7-8A0C-AE86-245241CAA563}"/>
              </a:ext>
            </a:extLst>
          </p:cNvPr>
          <p:cNvSpPr txBox="1"/>
          <p:nvPr/>
        </p:nvSpPr>
        <p:spPr>
          <a:xfrm>
            <a:off x="26603536" y="7186681"/>
            <a:ext cx="8367089" cy="646331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PRELIMINARY RESULTS</a:t>
            </a:r>
          </a:p>
        </p:txBody>
      </p:sp>
      <p:graphicFrame>
        <p:nvGraphicFramePr>
          <p:cNvPr id="82" name="Table 81">
            <a:extLst>
              <a:ext uri="{FF2B5EF4-FFF2-40B4-BE49-F238E27FC236}">
                <a16:creationId xmlns:a16="http://schemas.microsoft.com/office/drawing/2014/main" id="{F607FBBA-9CDB-902E-0773-BC8B4DDD07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6504758"/>
              </p:ext>
            </p:extLst>
          </p:nvPr>
        </p:nvGraphicFramePr>
        <p:xfrm>
          <a:off x="449915" y="29700075"/>
          <a:ext cx="16448197" cy="88144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5359">
                  <a:extLst>
                    <a:ext uri="{9D8B030D-6E8A-4147-A177-3AD203B41FA5}">
                      <a16:colId xmlns:a16="http://schemas.microsoft.com/office/drawing/2014/main" val="1627941170"/>
                    </a:ext>
                  </a:extLst>
                </a:gridCol>
                <a:gridCol w="2422938">
                  <a:extLst>
                    <a:ext uri="{9D8B030D-6E8A-4147-A177-3AD203B41FA5}">
                      <a16:colId xmlns:a16="http://schemas.microsoft.com/office/drawing/2014/main" val="4235951709"/>
                    </a:ext>
                  </a:extLst>
                </a:gridCol>
                <a:gridCol w="3905534">
                  <a:extLst>
                    <a:ext uri="{9D8B030D-6E8A-4147-A177-3AD203B41FA5}">
                      <a16:colId xmlns:a16="http://schemas.microsoft.com/office/drawing/2014/main" val="871454402"/>
                    </a:ext>
                  </a:extLst>
                </a:gridCol>
                <a:gridCol w="5884366">
                  <a:extLst>
                    <a:ext uri="{9D8B030D-6E8A-4147-A177-3AD203B41FA5}">
                      <a16:colId xmlns:a16="http://schemas.microsoft.com/office/drawing/2014/main" val="1079214702"/>
                    </a:ext>
                  </a:extLst>
                </a:gridCol>
              </a:tblGrid>
              <a:tr h="461419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Predictor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Resolution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Justification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148462"/>
                  </a:ext>
                </a:extLst>
              </a:tr>
              <a:tr h="830554">
                <a:tc rowSpan="2"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Sea Surface Temperature (SST)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 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Annual, 1 km</a:t>
                      </a:r>
                    </a:p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2003-2021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Thermal preference, tolerance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747952"/>
                  </a:ext>
                </a:extLst>
              </a:tr>
              <a:tr h="46141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Q 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Annual, 1 km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Upper thermal limit, heat event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4454668"/>
                  </a:ext>
                </a:extLst>
              </a:tr>
              <a:tr h="830554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Chlorophyll a (</a:t>
                      </a:r>
                      <a:r>
                        <a:rPr lang="en-US" sz="2400" b="0" i="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Chla</a:t>
                      </a:r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Monthly, 5 km</a:t>
                      </a:r>
                    </a:p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1997-present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Food availability/productivity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766597"/>
                  </a:ext>
                </a:extLst>
              </a:tr>
              <a:tr h="785763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Depth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At survey site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Depth constraints, temperature gradients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2698501"/>
                  </a:ext>
                </a:extLst>
              </a:tr>
              <a:tr h="1937960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Rugosity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9, 10, 11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SD of bathymetry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Climatology</a:t>
                      </a:r>
                    </a:p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 km (MHI)</a:t>
                      </a:r>
                    </a:p>
                    <a:p>
                      <a:pPr marL="0" marR="0" lvl="0" indent="0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km (MHI &amp; NWHI)</a:t>
                      </a:r>
                    </a:p>
                    <a:p>
                      <a:pPr marL="0" marR="0" lvl="0" indent="0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km (MHI)</a:t>
                      </a:r>
                    </a:p>
                    <a:p>
                      <a:pPr marL="0" marR="0" lvl="0" indent="0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 km (NWHI)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292608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Habitat preference</a:t>
                      </a:r>
                    </a:p>
                    <a:p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2855484"/>
                  </a:ext>
                </a:extLst>
              </a:tr>
              <a:tr h="461419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Coral cover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 cover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Habitat preference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112042"/>
                  </a:ext>
                </a:extLst>
              </a:tr>
              <a:tr h="830554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Spearfishing effort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(Boat- &amp; shore-based)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Hours/ha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Human fishing pressure effects on populations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651181"/>
                  </a:ext>
                </a:extLst>
              </a:tr>
              <a:tr h="461419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Effluent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g/km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Water quality, habitat disturbance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0961735"/>
                  </a:ext>
                </a:extLst>
              </a:tr>
              <a:tr h="830554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Nearshore sediment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Ton/ha/</a:t>
                      </a:r>
                      <a:r>
                        <a:rPr lang="en-US" sz="2400" b="0" i="0" dirty="0" err="1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yr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 km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Reef degradation, changes in temp/salinity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581258"/>
                  </a:ext>
                </a:extLst>
              </a:tr>
              <a:tr h="461419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Island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Degrees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Temperature gradients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1887097"/>
                  </a:ext>
                </a:extLst>
              </a:tr>
              <a:tr h="461419"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Year</a:t>
                      </a:r>
                      <a:r>
                        <a:rPr lang="en-US" sz="2400" b="0" i="0" baseline="300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2400" b="0" i="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Annual variability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1527418"/>
                  </a:ext>
                </a:extLst>
              </a:tr>
            </a:tbl>
          </a:graphicData>
        </a:graphic>
      </p:graphicFrame>
      <p:pic>
        <p:nvPicPr>
          <p:cNvPr id="84" name="Picture 83">
            <a:extLst>
              <a:ext uri="{FF2B5EF4-FFF2-40B4-BE49-F238E27FC236}">
                <a16:creationId xmlns:a16="http://schemas.microsoft.com/office/drawing/2014/main" id="{7F420BBC-2321-CFC3-65EB-B54FF558AB93}"/>
              </a:ext>
            </a:extLst>
          </p:cNvPr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21555787" y="8064710"/>
            <a:ext cx="8367088" cy="8367088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0545681A-FB8A-B4D4-3BD0-BFBDDEF85FB6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1278330" y="8128888"/>
            <a:ext cx="8367089" cy="8367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361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1504</TotalTime>
  <Words>451</Words>
  <Application>Microsoft Macintosh PowerPoint</Application>
  <PresentationFormat>Custom</PresentationFormat>
  <Paragraphs>78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Maya Otsu</dc:creator>
  <cp:lastModifiedBy>Maya Otsu</cp:lastModifiedBy>
  <cp:revision>1</cp:revision>
  <dcterms:created xsi:type="dcterms:W3CDTF">2025-07-07T22:24:31Z</dcterms:created>
  <dcterms:modified xsi:type="dcterms:W3CDTF">2025-07-08T23:29:21Z</dcterms:modified>
</cp:coreProperties>
</file>

<file path=docProps/thumbnail.jpeg>
</file>